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3" r:id="rId3"/>
    <p:sldId id="264" r:id="rId4"/>
    <p:sldId id="272" r:id="rId5"/>
    <p:sldId id="266" r:id="rId6"/>
    <p:sldId id="269" r:id="rId7"/>
    <p:sldId id="268" r:id="rId8"/>
    <p:sldId id="259" r:id="rId9"/>
    <p:sldId id="260" r:id="rId10"/>
    <p:sldId id="261" r:id="rId11"/>
    <p:sldId id="262" r:id="rId12"/>
    <p:sldId id="271" r:id="rId13"/>
    <p:sldId id="270" r:id="rId14"/>
    <p:sldId id="257" r:id="rId15"/>
    <p:sldId id="273" r:id="rId16"/>
    <p:sldId id="276"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79A68-8F3B-4EDA-95E8-0F4BAA545C3C}" type="datetimeFigureOut">
              <a:rPr lang="en-US" smtClean="0"/>
              <a:t>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115F1-2BF4-4F30-A4D3-9BE7ED184829}" type="slidenum">
              <a:rPr lang="en-US" smtClean="0"/>
              <a:t>‹#›</a:t>
            </a:fld>
            <a:endParaRPr lang="en-US"/>
          </a:p>
        </p:txBody>
      </p:sp>
    </p:spTree>
    <p:extLst>
      <p:ext uri="{BB962C8B-B14F-4D97-AF65-F5344CB8AC3E}">
        <p14:creationId xmlns:p14="http://schemas.microsoft.com/office/powerpoint/2010/main" val="256585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1908C-64EF-4EED-B9ED-0B297066BA64}" type="slidenum">
              <a:rPr lang="en-US" smtClean="0"/>
              <a:t>8</a:t>
            </a:fld>
            <a:endParaRPr lang="en-US"/>
          </a:p>
        </p:txBody>
      </p:sp>
    </p:spTree>
    <p:extLst>
      <p:ext uri="{BB962C8B-B14F-4D97-AF65-F5344CB8AC3E}">
        <p14:creationId xmlns:p14="http://schemas.microsoft.com/office/powerpoint/2010/main" val="337961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1908C-64EF-4EED-B9ED-0B297066BA64}" type="slidenum">
              <a:rPr lang="en-US" smtClean="0"/>
              <a:t>9</a:t>
            </a:fld>
            <a:endParaRPr lang="en-US"/>
          </a:p>
        </p:txBody>
      </p:sp>
    </p:spTree>
    <p:extLst>
      <p:ext uri="{BB962C8B-B14F-4D97-AF65-F5344CB8AC3E}">
        <p14:creationId xmlns:p14="http://schemas.microsoft.com/office/powerpoint/2010/main" val="393443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1908C-64EF-4EED-B9ED-0B297066BA64}" type="slidenum">
              <a:rPr lang="en-US" smtClean="0"/>
              <a:t>10</a:t>
            </a:fld>
            <a:endParaRPr lang="en-US"/>
          </a:p>
        </p:txBody>
      </p:sp>
    </p:spTree>
    <p:extLst>
      <p:ext uri="{BB962C8B-B14F-4D97-AF65-F5344CB8AC3E}">
        <p14:creationId xmlns:p14="http://schemas.microsoft.com/office/powerpoint/2010/main" val="105093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1908C-64EF-4EED-B9ED-0B297066BA64}" type="slidenum">
              <a:rPr lang="en-US" smtClean="0"/>
              <a:t>11</a:t>
            </a:fld>
            <a:endParaRPr lang="en-US"/>
          </a:p>
        </p:txBody>
      </p:sp>
    </p:spTree>
    <p:extLst>
      <p:ext uri="{BB962C8B-B14F-4D97-AF65-F5344CB8AC3E}">
        <p14:creationId xmlns:p14="http://schemas.microsoft.com/office/powerpoint/2010/main" val="319362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2AC9E-4CA3-458F-8918-C1AB6EE4FB12}"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245475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2AC9E-4CA3-458F-8918-C1AB6EE4FB12}"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220044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2AC9E-4CA3-458F-8918-C1AB6EE4FB12}"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103611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2AC9E-4CA3-458F-8918-C1AB6EE4FB12}"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4871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2AC9E-4CA3-458F-8918-C1AB6EE4FB12}"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200657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2AC9E-4CA3-458F-8918-C1AB6EE4FB12}"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251622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2AC9E-4CA3-458F-8918-C1AB6EE4FB12}"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422662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2AC9E-4CA3-458F-8918-C1AB6EE4FB12}"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76703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2AC9E-4CA3-458F-8918-C1AB6EE4FB12}"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156321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2AC9E-4CA3-458F-8918-C1AB6EE4FB12}"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386942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2AC9E-4CA3-458F-8918-C1AB6EE4FB12}"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E19D1-E472-4EA8-88D8-3504824356AA}" type="slidenum">
              <a:rPr lang="en-US" smtClean="0"/>
              <a:t>‹#›</a:t>
            </a:fld>
            <a:endParaRPr lang="en-US"/>
          </a:p>
        </p:txBody>
      </p:sp>
    </p:spTree>
    <p:extLst>
      <p:ext uri="{BB962C8B-B14F-4D97-AF65-F5344CB8AC3E}">
        <p14:creationId xmlns:p14="http://schemas.microsoft.com/office/powerpoint/2010/main" val="336518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2AC9E-4CA3-458F-8918-C1AB6EE4FB12}" type="datetimeFigureOut">
              <a:rPr lang="en-US" smtClean="0"/>
              <a:t>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E19D1-E472-4EA8-88D8-3504824356AA}" type="slidenum">
              <a:rPr lang="en-US" smtClean="0"/>
              <a:t>‹#›</a:t>
            </a:fld>
            <a:endParaRPr lang="en-US"/>
          </a:p>
        </p:txBody>
      </p:sp>
    </p:spTree>
    <p:extLst>
      <p:ext uri="{BB962C8B-B14F-4D97-AF65-F5344CB8AC3E}">
        <p14:creationId xmlns:p14="http://schemas.microsoft.com/office/powerpoint/2010/main" val="1006188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International Conference creating Global Connections</a:t>
            </a:r>
            <a:endParaRPr lang="en-US" dirty="0"/>
          </a:p>
        </p:txBody>
      </p:sp>
      <p:sp>
        <p:nvSpPr>
          <p:cNvPr id="3" name="Subtitle 2"/>
          <p:cNvSpPr>
            <a:spLocks noGrp="1"/>
          </p:cNvSpPr>
          <p:nvPr>
            <p:ph type="subTitle" idx="1"/>
          </p:nvPr>
        </p:nvSpPr>
        <p:spPr/>
        <p:txBody>
          <a:bodyPr>
            <a:normAutofit/>
          </a:bodyPr>
          <a:lstStyle/>
          <a:p>
            <a:r>
              <a:rPr lang="en-US" dirty="0" smtClean="0"/>
              <a:t>David Manchester</a:t>
            </a:r>
          </a:p>
          <a:p>
            <a:endParaRPr lang="en-US" dirty="0"/>
          </a:p>
        </p:txBody>
      </p:sp>
      <p:sp>
        <p:nvSpPr>
          <p:cNvPr id="4" name="TextBox 3"/>
          <p:cNvSpPr txBox="1"/>
          <p:nvPr/>
        </p:nvSpPr>
        <p:spPr>
          <a:xfrm>
            <a:off x="609600" y="5629870"/>
            <a:ext cx="8229600" cy="923330"/>
          </a:xfrm>
          <a:prstGeom prst="rect">
            <a:avLst/>
          </a:prstGeom>
          <a:noFill/>
        </p:spPr>
        <p:txBody>
          <a:bodyPr wrap="square" rtlCol="0">
            <a:spAutoFit/>
          </a:bodyPr>
          <a:lstStyle/>
          <a:p>
            <a:r>
              <a:rPr lang="en-US" dirty="0" smtClean="0"/>
              <a:t>NOTE: This analysis was conducted as a class project for a client of the professor.  As a result, all identifiable information has been removed.</a:t>
            </a:r>
          </a:p>
          <a:p>
            <a:endParaRPr lang="en-US" dirty="0"/>
          </a:p>
        </p:txBody>
      </p:sp>
    </p:spTree>
    <p:extLst>
      <p:ext uri="{BB962C8B-B14F-4D97-AF65-F5344CB8AC3E}">
        <p14:creationId xmlns:p14="http://schemas.microsoft.com/office/powerpoint/2010/main" val="27502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Previous Friendships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1695" y="2320925"/>
            <a:ext cx="6960610" cy="3805237"/>
          </a:xfrm>
        </p:spPr>
      </p:pic>
      <p:sp>
        <p:nvSpPr>
          <p:cNvPr id="8" name="TextBox 7"/>
          <p:cNvSpPr txBox="1"/>
          <p:nvPr/>
        </p:nvSpPr>
        <p:spPr>
          <a:xfrm>
            <a:off x="4242730" y="2083267"/>
            <a:ext cx="3682070" cy="369332"/>
          </a:xfrm>
          <a:prstGeom prst="rect">
            <a:avLst/>
          </a:prstGeom>
          <a:noFill/>
        </p:spPr>
        <p:txBody>
          <a:bodyPr wrap="square" rtlCol="0">
            <a:spAutoFit/>
          </a:bodyPr>
          <a:lstStyle/>
          <a:p>
            <a:r>
              <a:rPr lang="en-US" dirty="0" smtClean="0"/>
              <a:t>Most Friends Before </a:t>
            </a:r>
            <a:r>
              <a:rPr lang="en-US" dirty="0" smtClean="0"/>
              <a:t>conference</a:t>
            </a: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1041" t="69054" r="76667" b="26500"/>
          <a:stretch/>
        </p:blipFill>
        <p:spPr>
          <a:xfrm>
            <a:off x="3839950" y="2096923"/>
            <a:ext cx="322475" cy="342019"/>
          </a:xfrm>
          <a:prstGeom prst="rect">
            <a:avLst/>
          </a:prstGeom>
        </p:spPr>
      </p:pic>
      <p:sp>
        <p:nvSpPr>
          <p:cNvPr id="11" name="TextBox 10"/>
          <p:cNvSpPr txBox="1"/>
          <p:nvPr/>
        </p:nvSpPr>
        <p:spPr>
          <a:xfrm>
            <a:off x="3755473" y="2432808"/>
            <a:ext cx="3468848" cy="369332"/>
          </a:xfrm>
          <a:prstGeom prst="rect">
            <a:avLst/>
          </a:prstGeom>
          <a:noFill/>
        </p:spPr>
        <p:txBody>
          <a:bodyPr wrap="square" rtlCol="0">
            <a:spAutoFit/>
          </a:bodyPr>
          <a:lstStyle/>
          <a:p>
            <a:r>
              <a:rPr lang="en-US" dirty="0" smtClean="0"/>
              <a:t>Size – Previous Connections</a:t>
            </a:r>
            <a:endParaRPr lang="en-US" dirty="0"/>
          </a:p>
        </p:txBody>
      </p:sp>
      <p:sp>
        <p:nvSpPr>
          <p:cNvPr id="12" name="Rectangle 11"/>
          <p:cNvSpPr/>
          <p:nvPr/>
        </p:nvSpPr>
        <p:spPr>
          <a:xfrm>
            <a:off x="457200" y="3782728"/>
            <a:ext cx="1929865" cy="26950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Those with the most friends </a:t>
            </a:r>
            <a:r>
              <a:rPr lang="en-US" dirty="0" smtClean="0"/>
              <a:t>before the conference tended </a:t>
            </a:r>
            <a:r>
              <a:rPr lang="en-US" dirty="0" smtClean="0"/>
              <a:t>to be on the periphery of the </a:t>
            </a:r>
            <a:r>
              <a:rPr lang="en-US" dirty="0" smtClean="0"/>
              <a:t>conference social </a:t>
            </a:r>
            <a:r>
              <a:rPr lang="en-US" dirty="0" smtClean="0"/>
              <a:t>network</a:t>
            </a:r>
            <a:endParaRPr lang="en-US" dirty="0"/>
          </a:p>
        </p:txBody>
      </p:sp>
    </p:spTree>
    <p:extLst>
      <p:ext uri="{BB962C8B-B14F-4D97-AF65-F5344CB8AC3E}">
        <p14:creationId xmlns:p14="http://schemas.microsoft.com/office/powerpoint/2010/main" val="573952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Previous Friendships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1695" y="2320925"/>
            <a:ext cx="6960610" cy="3805237"/>
          </a:xfrm>
        </p:spPr>
      </p:pic>
      <p:sp>
        <p:nvSpPr>
          <p:cNvPr id="5" name="TextBox 4"/>
          <p:cNvSpPr txBox="1"/>
          <p:nvPr/>
        </p:nvSpPr>
        <p:spPr>
          <a:xfrm>
            <a:off x="4242730" y="2083267"/>
            <a:ext cx="3986870" cy="369332"/>
          </a:xfrm>
          <a:prstGeom prst="rect">
            <a:avLst/>
          </a:prstGeom>
          <a:noFill/>
        </p:spPr>
        <p:txBody>
          <a:bodyPr wrap="square" rtlCol="0">
            <a:spAutoFit/>
          </a:bodyPr>
          <a:lstStyle/>
          <a:p>
            <a:r>
              <a:rPr lang="en-US" dirty="0" smtClean="0"/>
              <a:t>Most Friends Before </a:t>
            </a:r>
            <a:r>
              <a:rPr lang="en-US" dirty="0" smtClean="0"/>
              <a:t>conference</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1041" t="69054" r="76667" b="26500"/>
          <a:stretch/>
        </p:blipFill>
        <p:spPr>
          <a:xfrm>
            <a:off x="3839950" y="2096923"/>
            <a:ext cx="322475" cy="342019"/>
          </a:xfrm>
          <a:prstGeom prst="rect">
            <a:avLst/>
          </a:prstGeom>
        </p:spPr>
      </p:pic>
      <p:sp>
        <p:nvSpPr>
          <p:cNvPr id="7" name="TextBox 6"/>
          <p:cNvSpPr txBox="1"/>
          <p:nvPr/>
        </p:nvSpPr>
        <p:spPr>
          <a:xfrm>
            <a:off x="3755473" y="2432808"/>
            <a:ext cx="3468848" cy="369332"/>
          </a:xfrm>
          <a:prstGeom prst="rect">
            <a:avLst/>
          </a:prstGeom>
          <a:noFill/>
        </p:spPr>
        <p:txBody>
          <a:bodyPr wrap="square" rtlCol="0">
            <a:spAutoFit/>
          </a:bodyPr>
          <a:lstStyle/>
          <a:p>
            <a:r>
              <a:rPr lang="en-US" dirty="0" smtClean="0"/>
              <a:t>Size - Influence</a:t>
            </a:r>
            <a:endParaRPr lang="en-US" dirty="0"/>
          </a:p>
        </p:txBody>
      </p:sp>
      <p:sp>
        <p:nvSpPr>
          <p:cNvPr id="8" name="Rectangle 7"/>
          <p:cNvSpPr/>
          <p:nvPr/>
        </p:nvSpPr>
        <p:spPr>
          <a:xfrm>
            <a:off x="457200" y="3782728"/>
            <a:ext cx="1929865" cy="26950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As a result, those with the most friends has lower influence scores at the conference than one might expect</a:t>
            </a:r>
            <a:endParaRPr lang="en-US" dirty="0"/>
          </a:p>
        </p:txBody>
      </p:sp>
    </p:spTree>
    <p:extLst>
      <p:ext uri="{BB962C8B-B14F-4D97-AF65-F5344CB8AC3E}">
        <p14:creationId xmlns:p14="http://schemas.microsoft.com/office/powerpoint/2010/main" val="3024457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Previous Friendships</a:t>
            </a:r>
            <a:endParaRPr lang="en-US" dirty="0"/>
          </a:p>
        </p:txBody>
      </p:sp>
      <p:sp>
        <p:nvSpPr>
          <p:cNvPr id="3" name="Content Placeholder 2"/>
          <p:cNvSpPr>
            <a:spLocks noGrp="1"/>
          </p:cNvSpPr>
          <p:nvPr>
            <p:ph idx="1"/>
          </p:nvPr>
        </p:nvSpPr>
        <p:spPr/>
        <p:txBody>
          <a:bodyPr>
            <a:normAutofit fontScale="92500"/>
          </a:bodyPr>
          <a:lstStyle/>
          <a:p>
            <a:r>
              <a:rPr lang="en-US" dirty="0" smtClean="0"/>
              <a:t>This indicates that people with larger social networks before the conference tended to stick with those social networks.  </a:t>
            </a:r>
          </a:p>
          <a:p>
            <a:r>
              <a:rPr lang="en-US" dirty="0" smtClean="0"/>
              <a:t>These individuals networks likely did not grow as much as those who had fewer prior friendships.  </a:t>
            </a:r>
          </a:p>
          <a:p>
            <a:r>
              <a:rPr lang="en-US" dirty="0" smtClean="0"/>
              <a:t>This could guide participant selection to try to focus on individuals with more nascent networks or potentially conference programing to force the intermingling of participants.</a:t>
            </a:r>
            <a:endParaRPr lang="en-US" dirty="0"/>
          </a:p>
        </p:txBody>
      </p:sp>
    </p:spTree>
    <p:extLst>
      <p:ext uri="{BB962C8B-B14F-4D97-AF65-F5344CB8AC3E}">
        <p14:creationId xmlns:p14="http://schemas.microsoft.com/office/powerpoint/2010/main" val="41940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African Participants Less Connected</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800" dirty="0" smtClean="0"/>
              <a:t>African participants were less likely to connect with American and Middle Eastern participants.</a:t>
            </a:r>
            <a:endParaRPr lang="en-US" sz="28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695" y="2366645"/>
            <a:ext cx="6960610" cy="3805238"/>
          </a:xfrm>
          <a:prstGeom prst="rect">
            <a:avLst/>
          </a:prstGeom>
        </p:spPr>
      </p:pic>
      <p:sp>
        <p:nvSpPr>
          <p:cNvPr id="6" name="TextBox 5"/>
          <p:cNvSpPr txBox="1"/>
          <p:nvPr/>
        </p:nvSpPr>
        <p:spPr>
          <a:xfrm>
            <a:off x="1078023" y="2596415"/>
            <a:ext cx="962526" cy="369332"/>
          </a:xfrm>
          <a:prstGeom prst="rect">
            <a:avLst/>
          </a:prstGeom>
          <a:noFill/>
        </p:spPr>
        <p:txBody>
          <a:bodyPr wrap="square" rtlCol="0">
            <a:spAutoFit/>
          </a:bodyPr>
          <a:lstStyle/>
          <a:p>
            <a:r>
              <a:rPr lang="en-US" dirty="0" smtClean="0"/>
              <a:t>Europe</a:t>
            </a:r>
            <a:endParaRPr lang="en-US" dirty="0"/>
          </a:p>
        </p:txBody>
      </p:sp>
      <p:sp>
        <p:nvSpPr>
          <p:cNvPr id="7" name="TextBox 6"/>
          <p:cNvSpPr txBox="1"/>
          <p:nvPr/>
        </p:nvSpPr>
        <p:spPr>
          <a:xfrm>
            <a:off x="1347537" y="6171883"/>
            <a:ext cx="1626669" cy="369332"/>
          </a:xfrm>
          <a:prstGeom prst="rect">
            <a:avLst/>
          </a:prstGeom>
          <a:noFill/>
        </p:spPr>
        <p:txBody>
          <a:bodyPr wrap="square" rtlCol="0">
            <a:spAutoFit/>
          </a:bodyPr>
          <a:lstStyle/>
          <a:p>
            <a:r>
              <a:rPr lang="en-US" dirty="0" smtClean="0"/>
              <a:t>United States</a:t>
            </a:r>
            <a:endParaRPr lang="en-US" dirty="0"/>
          </a:p>
        </p:txBody>
      </p:sp>
      <p:sp>
        <p:nvSpPr>
          <p:cNvPr id="8" name="TextBox 7"/>
          <p:cNvSpPr txBox="1"/>
          <p:nvPr/>
        </p:nvSpPr>
        <p:spPr>
          <a:xfrm>
            <a:off x="5659645" y="6171883"/>
            <a:ext cx="1511167" cy="369332"/>
          </a:xfrm>
          <a:prstGeom prst="rect">
            <a:avLst/>
          </a:prstGeom>
          <a:noFill/>
        </p:spPr>
        <p:txBody>
          <a:bodyPr wrap="square" rtlCol="0">
            <a:spAutoFit/>
          </a:bodyPr>
          <a:lstStyle/>
          <a:p>
            <a:r>
              <a:rPr lang="en-US" dirty="0" smtClean="0"/>
              <a:t>MENA</a:t>
            </a:r>
            <a:endParaRPr lang="en-US" dirty="0"/>
          </a:p>
        </p:txBody>
      </p:sp>
      <p:sp>
        <p:nvSpPr>
          <p:cNvPr id="9" name="TextBox 8"/>
          <p:cNvSpPr txBox="1"/>
          <p:nvPr/>
        </p:nvSpPr>
        <p:spPr>
          <a:xfrm>
            <a:off x="7353701" y="2488751"/>
            <a:ext cx="1540042" cy="369332"/>
          </a:xfrm>
          <a:prstGeom prst="rect">
            <a:avLst/>
          </a:prstGeom>
          <a:noFill/>
        </p:spPr>
        <p:txBody>
          <a:bodyPr wrap="square" rtlCol="0">
            <a:spAutoFit/>
          </a:bodyPr>
          <a:lstStyle/>
          <a:p>
            <a:r>
              <a:rPr lang="en-US" dirty="0" smtClean="0"/>
              <a:t>Africa</a:t>
            </a:r>
            <a:endParaRPr lang="en-US" dirty="0"/>
          </a:p>
        </p:txBody>
      </p:sp>
      <p:sp>
        <p:nvSpPr>
          <p:cNvPr id="10" name="Oval 9"/>
          <p:cNvSpPr/>
          <p:nvPr/>
        </p:nvSpPr>
        <p:spPr>
          <a:xfrm rot="20367519">
            <a:off x="1706678" y="3840518"/>
            <a:ext cx="5850302" cy="1382532"/>
          </a:xfrm>
          <a:prstGeom prst="ellipse">
            <a:avLst/>
          </a:prstGeom>
          <a:noFill/>
          <a:ln w="38100"/>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Oval 10"/>
          <p:cNvSpPr/>
          <p:nvPr/>
        </p:nvSpPr>
        <p:spPr>
          <a:xfrm rot="16788865">
            <a:off x="4861566" y="3807907"/>
            <a:ext cx="3815588" cy="904117"/>
          </a:xfrm>
          <a:prstGeom prst="ellipse">
            <a:avLst/>
          </a:prstGeom>
          <a:noFill/>
          <a:ln w="38100"/>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4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Considerations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1695" y="2442845"/>
            <a:ext cx="6960610" cy="3805238"/>
          </a:xfrm>
        </p:spPr>
      </p:pic>
      <p:sp>
        <p:nvSpPr>
          <p:cNvPr id="3" name="Oval 2"/>
          <p:cNvSpPr/>
          <p:nvPr/>
        </p:nvSpPr>
        <p:spPr>
          <a:xfrm>
            <a:off x="6516303" y="2282508"/>
            <a:ext cx="1655545" cy="890620"/>
          </a:xfrm>
          <a:prstGeom prst="ellipse">
            <a:avLst/>
          </a:prstGeom>
          <a:noFill/>
          <a:ln w="19050"/>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Oval 5"/>
          <p:cNvSpPr/>
          <p:nvPr/>
        </p:nvSpPr>
        <p:spPr>
          <a:xfrm>
            <a:off x="4791777" y="3570689"/>
            <a:ext cx="1655545" cy="1238734"/>
          </a:xfrm>
          <a:prstGeom prst="ellipse">
            <a:avLst/>
          </a:prstGeom>
          <a:noFill/>
          <a:ln w="19050"/>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Oval 6"/>
          <p:cNvSpPr/>
          <p:nvPr/>
        </p:nvSpPr>
        <p:spPr>
          <a:xfrm>
            <a:off x="2146434" y="4021472"/>
            <a:ext cx="1260910" cy="970831"/>
          </a:xfrm>
          <a:prstGeom prst="ellipse">
            <a:avLst/>
          </a:prstGeom>
          <a:noFill/>
          <a:ln w="19050"/>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Oval 7"/>
          <p:cNvSpPr/>
          <p:nvPr/>
        </p:nvSpPr>
        <p:spPr>
          <a:xfrm>
            <a:off x="3696539" y="5252185"/>
            <a:ext cx="605954" cy="481263"/>
          </a:xfrm>
          <a:prstGeom prst="ellipse">
            <a:avLst/>
          </a:prstGeom>
          <a:noFill/>
          <a:ln w="19050"/>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Oval 8"/>
          <p:cNvSpPr/>
          <p:nvPr/>
        </p:nvSpPr>
        <p:spPr>
          <a:xfrm>
            <a:off x="5910349" y="5260206"/>
            <a:ext cx="605954" cy="481263"/>
          </a:xfrm>
          <a:prstGeom prst="ellipse">
            <a:avLst/>
          </a:prstGeom>
          <a:noFill/>
          <a:ln w="19050"/>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Content Placeholder 2"/>
          <p:cNvSpPr txBox="1">
            <a:spLocks/>
          </p:cNvSpPr>
          <p:nvPr/>
        </p:nvSpPr>
        <p:spPr>
          <a:xfrm>
            <a:off x="457200" y="1219200"/>
            <a:ext cx="8229600" cy="490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This results in African participants being marginalized to the periphery of the social network at the conference and the majority of the only</a:t>
            </a:r>
          </a:p>
          <a:p>
            <a:pPr marL="0" indent="0">
              <a:buFont typeface="Arial" panose="020B0604020202020204" pitchFamily="34" charset="0"/>
              <a:buNone/>
            </a:pPr>
            <a:r>
              <a:rPr lang="en-US" sz="2800" dirty="0" smtClean="0"/>
              <a:t>component not interconnected with</a:t>
            </a:r>
          </a:p>
          <a:p>
            <a:pPr marL="0" indent="0">
              <a:buFont typeface="Arial" panose="020B0604020202020204" pitchFamily="34" charset="0"/>
              <a:buNone/>
            </a:pPr>
            <a:r>
              <a:rPr lang="en-US" sz="2800" dirty="0" smtClean="0"/>
              <a:t>other participants.</a:t>
            </a:r>
            <a:endParaRPr lang="en-US" sz="2800" dirty="0"/>
          </a:p>
        </p:txBody>
      </p:sp>
    </p:spTree>
    <p:extLst>
      <p:ext uri="{BB962C8B-B14F-4D97-AF65-F5344CB8AC3E}">
        <p14:creationId xmlns:p14="http://schemas.microsoft.com/office/powerpoint/2010/main" val="1447838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ea.com/uploads/images/general/Family-Silhouette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19200" y="0"/>
            <a:ext cx="10363200" cy="68958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990600"/>
          </a:xfrm>
        </p:spPr>
        <p:txBody>
          <a:bodyPr/>
          <a:lstStyle/>
          <a:p>
            <a:r>
              <a:rPr lang="en-US" dirty="0" smtClean="0"/>
              <a:t>Family Size Matters</a:t>
            </a:r>
            <a:endParaRPr lang="en-US" dirty="0"/>
          </a:p>
        </p:txBody>
      </p:sp>
      <p:sp>
        <p:nvSpPr>
          <p:cNvPr id="3" name="Content Placeholder 2"/>
          <p:cNvSpPr>
            <a:spLocks noGrp="1"/>
          </p:cNvSpPr>
          <p:nvPr>
            <p:ph idx="1"/>
          </p:nvPr>
        </p:nvSpPr>
        <p:spPr>
          <a:xfrm>
            <a:off x="5257800" y="1600200"/>
            <a:ext cx="3429000" cy="4525963"/>
          </a:xfrm>
        </p:spPr>
        <p:txBody>
          <a:bodyPr/>
          <a:lstStyle/>
          <a:p>
            <a:pPr marL="0" indent="0">
              <a:buNone/>
            </a:pPr>
            <a:endParaRPr lang="en-US" dirty="0" smtClean="0"/>
          </a:p>
          <a:p>
            <a:pPr marL="0" indent="0">
              <a:buNone/>
            </a:pPr>
            <a:r>
              <a:rPr lang="en-US" dirty="0" smtClean="0"/>
              <a:t>The closer the number of siblings between the girls the more likely they were to spend time together</a:t>
            </a:r>
            <a:endParaRPr lang="en-US" dirty="0"/>
          </a:p>
        </p:txBody>
      </p:sp>
      <p:sp>
        <p:nvSpPr>
          <p:cNvPr id="4" name="TextBox 3"/>
          <p:cNvSpPr txBox="1"/>
          <p:nvPr/>
        </p:nvSpPr>
        <p:spPr>
          <a:xfrm>
            <a:off x="5638800" y="6550223"/>
            <a:ext cx="3429000" cy="307777"/>
          </a:xfrm>
          <a:prstGeom prst="rect">
            <a:avLst/>
          </a:prstGeom>
          <a:noFill/>
        </p:spPr>
        <p:txBody>
          <a:bodyPr wrap="square" rtlCol="0">
            <a:spAutoFit/>
          </a:bodyPr>
          <a:lstStyle/>
          <a:p>
            <a:pPr algn="r"/>
            <a:r>
              <a:rPr lang="en-US" sz="1400" dirty="0" smtClean="0">
                <a:solidFill>
                  <a:schemeClr val="bg1"/>
                </a:solidFill>
              </a:rPr>
              <a:t>Image: http://www.nea.com</a:t>
            </a:r>
            <a:endParaRPr lang="en-US" sz="1400" dirty="0">
              <a:solidFill>
                <a:schemeClr val="bg1"/>
              </a:solidFill>
            </a:endParaRPr>
          </a:p>
        </p:txBody>
      </p:sp>
    </p:spTree>
    <p:extLst>
      <p:ext uri="{BB962C8B-B14F-4D97-AF65-F5344CB8AC3E}">
        <p14:creationId xmlns:p14="http://schemas.microsoft.com/office/powerpoint/2010/main" val="3086991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Findings</a:t>
            </a:r>
            <a:endParaRPr lang="en-US" dirty="0"/>
          </a:p>
        </p:txBody>
      </p:sp>
      <p:sp>
        <p:nvSpPr>
          <p:cNvPr id="3" name="Content Placeholder 2"/>
          <p:cNvSpPr>
            <a:spLocks noGrp="1"/>
          </p:cNvSpPr>
          <p:nvPr>
            <p:ph idx="1"/>
          </p:nvPr>
        </p:nvSpPr>
        <p:spPr/>
        <p:txBody>
          <a:bodyPr>
            <a:noAutofit/>
          </a:bodyPr>
          <a:lstStyle/>
          <a:p>
            <a:r>
              <a:rPr lang="en-US" sz="2500" dirty="0" smtClean="0"/>
              <a:t>The conference introduced participants who likely would not have otherwise met though traditional networking.</a:t>
            </a:r>
          </a:p>
          <a:p>
            <a:r>
              <a:rPr lang="en-US" sz="2500" dirty="0" smtClean="0"/>
              <a:t>Friends and Friends of Friends were likely to spend time together.</a:t>
            </a:r>
          </a:p>
          <a:p>
            <a:r>
              <a:rPr lang="en-US" sz="2500" dirty="0" smtClean="0"/>
              <a:t>Less connected individuals were more likely to spend time with people they did not know before the conference.</a:t>
            </a:r>
          </a:p>
          <a:p>
            <a:r>
              <a:rPr lang="en-US" sz="2500" dirty="0" smtClean="0"/>
              <a:t>Participants were likely to spend time with people with similar interests or backgrounds.</a:t>
            </a:r>
          </a:p>
          <a:p>
            <a:r>
              <a:rPr lang="en-US" sz="2500" dirty="0" smtClean="0"/>
              <a:t>Participants from Africa had limited connections with those from the US and the Middle East.  This caused them to be less central at the conference.</a:t>
            </a:r>
            <a:endParaRPr lang="en-US" sz="2500" dirty="0"/>
          </a:p>
        </p:txBody>
      </p:sp>
    </p:spTree>
    <p:extLst>
      <p:ext uri="{BB962C8B-B14F-4D97-AF65-F5344CB8AC3E}">
        <p14:creationId xmlns:p14="http://schemas.microsoft.com/office/powerpoint/2010/main" val="209994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The results about African girls has enough spread that it should be studied farther but in Belgium staff should be cognizant to ensure girls from Africa are being integrated in groups</a:t>
            </a:r>
          </a:p>
          <a:p>
            <a:r>
              <a:rPr lang="en-US" sz="2800" dirty="0" smtClean="0"/>
              <a:t>The conference setting offers an opportunity for social engineering that could generate even greater future results than random chance.</a:t>
            </a:r>
          </a:p>
          <a:p>
            <a:r>
              <a:rPr lang="en-US" sz="2800" dirty="0" smtClean="0"/>
              <a:t>Friends </a:t>
            </a:r>
            <a:r>
              <a:rPr lang="en-US" sz="2800" dirty="0" smtClean="0"/>
              <a:t>will always seek each other out.  However, these individuals can also benefit from being removed from these friends to force them to meet new people.</a:t>
            </a:r>
          </a:p>
          <a:p>
            <a:r>
              <a:rPr lang="en-US" sz="2800" dirty="0" smtClean="0"/>
              <a:t>Create groups which intentionally put people in contact with people they might become friends with and others who are different to expose them to differences.  </a:t>
            </a:r>
          </a:p>
        </p:txBody>
      </p:sp>
    </p:spTree>
    <p:extLst>
      <p:ext uri="{BB962C8B-B14F-4D97-AF65-F5344CB8AC3E}">
        <p14:creationId xmlns:p14="http://schemas.microsoft.com/office/powerpoint/2010/main" val="29392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457200" y="1600200"/>
            <a:ext cx="8382000" cy="4876800"/>
          </a:xfrm>
        </p:spPr>
        <p:txBody>
          <a:bodyPr>
            <a:normAutofit fontScale="77500" lnSpcReduction="20000"/>
          </a:bodyPr>
          <a:lstStyle/>
          <a:p>
            <a:r>
              <a:rPr lang="en-US" dirty="0" smtClean="0"/>
              <a:t>Few </a:t>
            </a:r>
            <a:r>
              <a:rPr lang="en-US" dirty="0" smtClean="0"/>
              <a:t>African participants completed the pre and post survey so while they are significantly more likely to choose each other the confidence interval is extremely wide</a:t>
            </a:r>
          </a:p>
          <a:p>
            <a:r>
              <a:rPr lang="en-US" dirty="0" smtClean="0"/>
              <a:t>Many missing factors which could be useful:</a:t>
            </a:r>
          </a:p>
          <a:p>
            <a:pPr lvl="1"/>
            <a:r>
              <a:rPr lang="en-US" dirty="0" smtClean="0"/>
              <a:t>What time did their flight arrive?  How did they get from the airport to the hotel?</a:t>
            </a:r>
          </a:p>
          <a:p>
            <a:pPr lvl="1"/>
            <a:r>
              <a:rPr lang="en-US" dirty="0" smtClean="0"/>
              <a:t>With whom did they share a hotel room?</a:t>
            </a:r>
          </a:p>
          <a:p>
            <a:pPr lvl="1"/>
            <a:r>
              <a:rPr lang="en-US" dirty="0" smtClean="0"/>
              <a:t>What group were they in for ice breakers and team meetings?</a:t>
            </a:r>
          </a:p>
          <a:p>
            <a:pPr lvl="1"/>
            <a:r>
              <a:rPr lang="en-US" dirty="0" smtClean="0"/>
              <a:t>How were tables assigned for meals, with whom did they sit?</a:t>
            </a:r>
          </a:p>
          <a:p>
            <a:pPr lvl="1"/>
            <a:r>
              <a:rPr lang="en-US" dirty="0" smtClean="0"/>
              <a:t>How was transportation coordinated and groups assigned/selected?</a:t>
            </a:r>
          </a:p>
          <a:p>
            <a:r>
              <a:rPr lang="en-US" dirty="0" smtClean="0"/>
              <a:t>Potential challenges with autocorrelation in </a:t>
            </a:r>
            <a:r>
              <a:rPr lang="en-US" smtClean="0"/>
              <a:t>statistical analysis.</a:t>
            </a:r>
            <a:endParaRPr lang="en-US" dirty="0" smtClean="0"/>
          </a:p>
          <a:p>
            <a:endParaRPr lang="en-US" dirty="0"/>
          </a:p>
        </p:txBody>
      </p:sp>
    </p:spTree>
    <p:extLst>
      <p:ext uri="{BB962C8B-B14F-4D97-AF65-F5344CB8AC3E}">
        <p14:creationId xmlns:p14="http://schemas.microsoft.com/office/powerpoint/2010/main" val="3497245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Summary</a:t>
            </a:r>
            <a:endParaRPr lang="en-US" dirty="0"/>
          </a:p>
        </p:txBody>
      </p:sp>
      <p:sp>
        <p:nvSpPr>
          <p:cNvPr id="3" name="Content Placeholder 2"/>
          <p:cNvSpPr>
            <a:spLocks noGrp="1"/>
          </p:cNvSpPr>
          <p:nvPr>
            <p:ph idx="1"/>
          </p:nvPr>
        </p:nvSpPr>
        <p:spPr/>
        <p:txBody>
          <a:bodyPr/>
          <a:lstStyle/>
          <a:p>
            <a:pPr marL="0" indent="0">
              <a:buNone/>
            </a:pPr>
            <a:r>
              <a:rPr lang="en-US" dirty="0" smtClean="0"/>
              <a:t>An organization hosted an international conference to help connect people working on similar social issues in disparate parts of the world.  One of their objectives was that such a convening would generate new connections which would not have been formed without the conference.</a:t>
            </a:r>
            <a:endParaRPr lang="en-US" dirty="0"/>
          </a:p>
        </p:txBody>
      </p:sp>
    </p:spTree>
    <p:extLst>
      <p:ext uri="{BB962C8B-B14F-4D97-AF65-F5344CB8AC3E}">
        <p14:creationId xmlns:p14="http://schemas.microsoft.com/office/powerpoint/2010/main" val="360817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Summary</a:t>
            </a:r>
            <a:endParaRPr lang="en-US" dirty="0"/>
          </a:p>
        </p:txBody>
      </p:sp>
      <p:sp>
        <p:nvSpPr>
          <p:cNvPr id="3" name="Content Placeholder 2"/>
          <p:cNvSpPr>
            <a:spLocks noGrp="1"/>
          </p:cNvSpPr>
          <p:nvPr>
            <p:ph idx="1"/>
          </p:nvPr>
        </p:nvSpPr>
        <p:spPr/>
        <p:txBody>
          <a:bodyPr/>
          <a:lstStyle/>
          <a:p>
            <a:pPr marL="0" indent="0">
              <a:buNone/>
            </a:pPr>
            <a:r>
              <a:rPr lang="en-US" dirty="0" smtClean="0"/>
              <a:t>The following are the results of analysis seeking to explore the relationships that existed before and during the conference.  The analysis consists of social network analysis as well as statistical modeling.</a:t>
            </a:r>
            <a:endParaRPr lang="en-US" dirty="0"/>
          </a:p>
        </p:txBody>
      </p:sp>
    </p:spTree>
    <p:extLst>
      <p:ext uri="{BB962C8B-B14F-4D97-AF65-F5344CB8AC3E}">
        <p14:creationId xmlns:p14="http://schemas.microsoft.com/office/powerpoint/2010/main" val="284929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Estimating Conference Interaction</a:t>
            </a:r>
            <a:endParaRPr lang="en-US" dirty="0"/>
          </a:p>
        </p:txBody>
      </p:sp>
      <p:sp>
        <p:nvSpPr>
          <p:cNvPr id="3" name="Content Placeholder 2"/>
          <p:cNvSpPr>
            <a:spLocks noGrp="1"/>
          </p:cNvSpPr>
          <p:nvPr>
            <p:ph idx="1"/>
          </p:nvPr>
        </p:nvSpPr>
        <p:spPr/>
        <p:txBody>
          <a:bodyPr>
            <a:noAutofit/>
          </a:bodyPr>
          <a:lstStyle/>
          <a:p>
            <a:r>
              <a:rPr lang="en-US" sz="2400" dirty="0" smtClean="0"/>
              <a:t>Analysis Goals</a:t>
            </a:r>
          </a:p>
          <a:p>
            <a:pPr lvl="1"/>
            <a:r>
              <a:rPr lang="en-US" sz="2000" dirty="0" smtClean="0"/>
              <a:t>Does the conference generate connections that would not likely have occurred through networking from afar?</a:t>
            </a:r>
          </a:p>
          <a:p>
            <a:pPr lvl="1"/>
            <a:r>
              <a:rPr lang="en-US" sz="2000" dirty="0" smtClean="0"/>
              <a:t>Can we understand what brings people together?</a:t>
            </a:r>
          </a:p>
          <a:p>
            <a:pPr lvl="2"/>
            <a:r>
              <a:rPr lang="en-US" sz="1800" dirty="0" smtClean="0"/>
              <a:t>Do </a:t>
            </a:r>
            <a:r>
              <a:rPr lang="en-US" sz="1800" dirty="0" smtClean="0"/>
              <a:t>girls spend time with people they know?</a:t>
            </a:r>
          </a:p>
          <a:p>
            <a:pPr lvl="2"/>
            <a:r>
              <a:rPr lang="en-US" sz="1800" dirty="0" smtClean="0"/>
              <a:t>Do girls spend time with people similar to them?</a:t>
            </a:r>
          </a:p>
          <a:p>
            <a:r>
              <a:rPr lang="en-US" sz="2400" dirty="0" smtClean="0"/>
              <a:t>Pre and post surveys were administered. </a:t>
            </a:r>
          </a:p>
          <a:p>
            <a:pPr lvl="1"/>
            <a:r>
              <a:rPr lang="en-US" sz="2000" dirty="0" smtClean="0"/>
              <a:t>Before the conference: “Which participants do you currently know (check all that apply)”</a:t>
            </a:r>
          </a:p>
          <a:p>
            <a:pPr lvl="1"/>
            <a:r>
              <a:rPr lang="en-US" sz="2000" dirty="0" smtClean="0"/>
              <a:t>After the conference: “Please check the names of the 3 people with whom you spent the most time while you were at [the conference]”</a:t>
            </a:r>
          </a:p>
          <a:p>
            <a:pPr lvl="1"/>
            <a:endParaRPr lang="en-US" sz="2000" dirty="0"/>
          </a:p>
        </p:txBody>
      </p:sp>
    </p:spTree>
    <p:extLst>
      <p:ext uri="{BB962C8B-B14F-4D97-AF65-F5344CB8AC3E}">
        <p14:creationId xmlns:p14="http://schemas.microsoft.com/office/powerpoint/2010/main" val="426508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Degrees In a Network</a:t>
            </a:r>
            <a:endParaRPr lang="en-US" dirty="0"/>
          </a:p>
        </p:txBody>
      </p:sp>
      <p:sp>
        <p:nvSpPr>
          <p:cNvPr id="3" name="Content Placeholder 2"/>
          <p:cNvSpPr>
            <a:spLocks noGrp="1"/>
          </p:cNvSpPr>
          <p:nvPr>
            <p:ph idx="1"/>
          </p:nvPr>
        </p:nvSpPr>
        <p:spPr>
          <a:xfrm>
            <a:off x="457200" y="838200"/>
            <a:ext cx="8229600" cy="4525963"/>
          </a:xfrm>
        </p:spPr>
        <p:txBody>
          <a:bodyPr>
            <a:normAutofit lnSpcReduction="10000"/>
          </a:bodyPr>
          <a:lstStyle/>
          <a:p>
            <a:r>
              <a:rPr lang="en-US" dirty="0" smtClean="0"/>
              <a:t>Friends are often referred to has being first degree relationship.  They are directly connected.</a:t>
            </a:r>
          </a:p>
          <a:p>
            <a:r>
              <a:rPr lang="en-US" dirty="0" smtClean="0"/>
              <a:t>Friends of friends are second degree connections</a:t>
            </a:r>
          </a:p>
          <a:p>
            <a:r>
              <a:rPr lang="en-US" dirty="0" smtClean="0"/>
              <a:t>And the pattern can continue</a:t>
            </a:r>
          </a:p>
          <a:p>
            <a:r>
              <a:rPr lang="en-US" dirty="0" smtClean="0"/>
              <a:t>By the 5</a:t>
            </a:r>
            <a:r>
              <a:rPr lang="en-US" baseline="30000" dirty="0" smtClean="0"/>
              <a:t>th</a:t>
            </a:r>
            <a:r>
              <a:rPr lang="en-US" dirty="0" smtClean="0"/>
              <a:t> degree more than 2.25 Trillian possible pathways were checked between all the </a:t>
            </a:r>
            <a:r>
              <a:rPr lang="en-US" dirty="0" smtClean="0"/>
              <a:t>participants</a:t>
            </a:r>
            <a:endParaRPr lang="en-US" dirty="0"/>
          </a:p>
        </p:txBody>
      </p:sp>
      <p:sp>
        <p:nvSpPr>
          <p:cNvPr id="4" name="Oval 3"/>
          <p:cNvSpPr/>
          <p:nvPr/>
        </p:nvSpPr>
        <p:spPr>
          <a:xfrm>
            <a:off x="152400" y="5715000"/>
            <a:ext cx="6096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p:cNvSpPr/>
          <p:nvPr/>
        </p:nvSpPr>
        <p:spPr>
          <a:xfrm>
            <a:off x="1752600" y="5715000"/>
            <a:ext cx="6096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ight Arrow 7"/>
          <p:cNvSpPr/>
          <p:nvPr/>
        </p:nvSpPr>
        <p:spPr>
          <a:xfrm>
            <a:off x="914400" y="5867400"/>
            <a:ext cx="685800"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p:cNvSpPr/>
          <p:nvPr/>
        </p:nvSpPr>
        <p:spPr>
          <a:xfrm>
            <a:off x="3370943" y="5715000"/>
            <a:ext cx="6096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ight Arrow 9"/>
          <p:cNvSpPr/>
          <p:nvPr/>
        </p:nvSpPr>
        <p:spPr>
          <a:xfrm>
            <a:off x="2532743" y="5867400"/>
            <a:ext cx="685800"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p:cNvSpPr/>
          <p:nvPr/>
        </p:nvSpPr>
        <p:spPr>
          <a:xfrm>
            <a:off x="5029200" y="5715000"/>
            <a:ext cx="6096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ight Arrow 11"/>
          <p:cNvSpPr/>
          <p:nvPr/>
        </p:nvSpPr>
        <p:spPr>
          <a:xfrm>
            <a:off x="4191000" y="5867400"/>
            <a:ext cx="685800"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p:cNvSpPr/>
          <p:nvPr/>
        </p:nvSpPr>
        <p:spPr>
          <a:xfrm>
            <a:off x="6705600" y="5715000"/>
            <a:ext cx="6096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ight Arrow 13"/>
          <p:cNvSpPr/>
          <p:nvPr/>
        </p:nvSpPr>
        <p:spPr>
          <a:xfrm>
            <a:off x="5867400" y="5867400"/>
            <a:ext cx="685800"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8382000" y="5715000"/>
            <a:ext cx="6096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ight Arrow 15"/>
          <p:cNvSpPr/>
          <p:nvPr/>
        </p:nvSpPr>
        <p:spPr>
          <a:xfrm>
            <a:off x="7543800" y="5867400"/>
            <a:ext cx="685800"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TextBox 16"/>
          <p:cNvSpPr txBox="1"/>
          <p:nvPr/>
        </p:nvSpPr>
        <p:spPr>
          <a:xfrm>
            <a:off x="1667328" y="5073814"/>
            <a:ext cx="780143" cy="584775"/>
          </a:xfrm>
          <a:prstGeom prst="rect">
            <a:avLst/>
          </a:prstGeom>
          <a:noFill/>
        </p:spPr>
        <p:txBody>
          <a:bodyPr wrap="square" rtlCol="0">
            <a:spAutoFit/>
          </a:bodyPr>
          <a:lstStyle/>
          <a:p>
            <a:pPr algn="ctr"/>
            <a:r>
              <a:rPr lang="en-US" sz="3200" dirty="0" smtClean="0"/>
              <a:t>1st</a:t>
            </a:r>
            <a:endParaRPr lang="en-US" sz="3200" dirty="0"/>
          </a:p>
        </p:txBody>
      </p:sp>
      <p:sp>
        <p:nvSpPr>
          <p:cNvPr id="18" name="TextBox 17"/>
          <p:cNvSpPr txBox="1"/>
          <p:nvPr/>
        </p:nvSpPr>
        <p:spPr>
          <a:xfrm>
            <a:off x="3223078" y="5074269"/>
            <a:ext cx="905329" cy="584775"/>
          </a:xfrm>
          <a:prstGeom prst="rect">
            <a:avLst/>
          </a:prstGeom>
          <a:noFill/>
        </p:spPr>
        <p:txBody>
          <a:bodyPr wrap="square" rtlCol="0">
            <a:spAutoFit/>
          </a:bodyPr>
          <a:lstStyle/>
          <a:p>
            <a:pPr algn="ctr"/>
            <a:r>
              <a:rPr lang="en-US" sz="3200" dirty="0" smtClean="0"/>
              <a:t>2nd</a:t>
            </a:r>
            <a:endParaRPr lang="en-US" sz="3200" dirty="0"/>
          </a:p>
        </p:txBody>
      </p:sp>
      <p:sp>
        <p:nvSpPr>
          <p:cNvPr id="19" name="TextBox 18"/>
          <p:cNvSpPr txBox="1"/>
          <p:nvPr/>
        </p:nvSpPr>
        <p:spPr>
          <a:xfrm>
            <a:off x="4943927" y="5045241"/>
            <a:ext cx="780143" cy="584775"/>
          </a:xfrm>
          <a:prstGeom prst="rect">
            <a:avLst/>
          </a:prstGeom>
          <a:noFill/>
        </p:spPr>
        <p:txBody>
          <a:bodyPr wrap="square" rtlCol="0">
            <a:spAutoFit/>
          </a:bodyPr>
          <a:lstStyle/>
          <a:p>
            <a:pPr algn="ctr"/>
            <a:r>
              <a:rPr lang="en-US" sz="3200" dirty="0" smtClean="0"/>
              <a:t>3rd</a:t>
            </a:r>
            <a:endParaRPr lang="en-US" sz="3200" dirty="0"/>
          </a:p>
        </p:txBody>
      </p:sp>
      <p:sp>
        <p:nvSpPr>
          <p:cNvPr id="20" name="TextBox 19"/>
          <p:cNvSpPr txBox="1"/>
          <p:nvPr/>
        </p:nvSpPr>
        <p:spPr>
          <a:xfrm>
            <a:off x="6620328" y="5045240"/>
            <a:ext cx="780143" cy="584775"/>
          </a:xfrm>
          <a:prstGeom prst="rect">
            <a:avLst/>
          </a:prstGeom>
          <a:noFill/>
        </p:spPr>
        <p:txBody>
          <a:bodyPr wrap="square" rtlCol="0">
            <a:spAutoFit/>
          </a:bodyPr>
          <a:lstStyle/>
          <a:p>
            <a:pPr algn="ctr"/>
            <a:r>
              <a:rPr lang="en-US" sz="3200" dirty="0" smtClean="0"/>
              <a:t>4th</a:t>
            </a:r>
            <a:endParaRPr lang="en-US" sz="3200" dirty="0"/>
          </a:p>
        </p:txBody>
      </p:sp>
      <p:sp>
        <p:nvSpPr>
          <p:cNvPr id="21" name="TextBox 20"/>
          <p:cNvSpPr txBox="1"/>
          <p:nvPr/>
        </p:nvSpPr>
        <p:spPr>
          <a:xfrm>
            <a:off x="8296728" y="5074269"/>
            <a:ext cx="780143" cy="584775"/>
          </a:xfrm>
          <a:prstGeom prst="rect">
            <a:avLst/>
          </a:prstGeom>
          <a:noFill/>
        </p:spPr>
        <p:txBody>
          <a:bodyPr wrap="square" rtlCol="0">
            <a:spAutoFit/>
          </a:bodyPr>
          <a:lstStyle/>
          <a:p>
            <a:pPr algn="ctr"/>
            <a:r>
              <a:rPr lang="en-US" sz="3200" dirty="0" smtClean="0"/>
              <a:t>5th</a:t>
            </a:r>
            <a:endParaRPr lang="en-US" sz="3200" dirty="0"/>
          </a:p>
        </p:txBody>
      </p:sp>
      <p:sp>
        <p:nvSpPr>
          <p:cNvPr id="22" name="TextBox 21"/>
          <p:cNvSpPr txBox="1"/>
          <p:nvPr/>
        </p:nvSpPr>
        <p:spPr>
          <a:xfrm>
            <a:off x="-4537" y="5073815"/>
            <a:ext cx="923473" cy="584775"/>
          </a:xfrm>
          <a:prstGeom prst="rect">
            <a:avLst/>
          </a:prstGeom>
          <a:noFill/>
        </p:spPr>
        <p:txBody>
          <a:bodyPr wrap="square" rtlCol="0">
            <a:spAutoFit/>
          </a:bodyPr>
          <a:lstStyle/>
          <a:p>
            <a:pPr algn="ctr"/>
            <a:r>
              <a:rPr lang="en-US" sz="3200" dirty="0" smtClean="0"/>
              <a:t>You</a:t>
            </a:r>
            <a:endParaRPr lang="en-US" sz="3200" dirty="0"/>
          </a:p>
        </p:txBody>
      </p:sp>
    </p:spTree>
    <p:extLst>
      <p:ext uri="{BB962C8B-B14F-4D97-AF65-F5344CB8AC3E}">
        <p14:creationId xmlns:p14="http://schemas.microsoft.com/office/powerpoint/2010/main" val="250835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Prior Friendships</a:t>
            </a:r>
            <a:endParaRPr lang="en-US" dirty="0"/>
          </a:p>
        </p:txBody>
      </p:sp>
      <p:sp>
        <p:nvSpPr>
          <p:cNvPr id="3" name="Content Placeholder 2"/>
          <p:cNvSpPr>
            <a:spLocks noGrp="1"/>
          </p:cNvSpPr>
          <p:nvPr>
            <p:ph sz="half" idx="1"/>
          </p:nvPr>
        </p:nvSpPr>
        <p:spPr/>
        <p:txBody>
          <a:bodyPr>
            <a:normAutofit/>
          </a:bodyPr>
          <a:lstStyle/>
          <a:p>
            <a:r>
              <a:rPr lang="en-US" dirty="0" smtClean="0"/>
              <a:t>Prior friends and friends of friends account for almost 40% of responses.  </a:t>
            </a:r>
          </a:p>
          <a:p>
            <a:r>
              <a:rPr lang="en-US" dirty="0" smtClean="0"/>
              <a:t>Most of the participants spent time with people outside their original social network who would not likely have met otherwise.</a:t>
            </a:r>
          </a:p>
          <a:p>
            <a:endParaRPr lang="en-US" dirty="0"/>
          </a:p>
        </p:txBody>
      </p:sp>
      <p:sp>
        <p:nvSpPr>
          <p:cNvPr id="4" name="Content Placeholder 3"/>
          <p:cNvSpPr>
            <a:spLocks noGrp="1"/>
          </p:cNvSpPr>
          <p:nvPr>
            <p:ph sz="half" idx="2"/>
          </p:nvPr>
        </p:nvSpPr>
        <p:spPr/>
        <p:txBody>
          <a:bodyPr>
            <a:norm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58047632"/>
              </p:ext>
            </p:extLst>
          </p:nvPr>
        </p:nvGraphicFramePr>
        <p:xfrm>
          <a:off x="4648200" y="1600200"/>
          <a:ext cx="4191000" cy="4572001"/>
        </p:xfrm>
        <a:graphic>
          <a:graphicData uri="http://schemas.openxmlformats.org/drawingml/2006/table">
            <a:tbl>
              <a:tblPr>
                <a:tableStyleId>{5C22544A-7EE6-4342-B048-85BDC9FD1C3A}</a:tableStyleId>
              </a:tblPr>
              <a:tblGrid>
                <a:gridCol w="1675225"/>
                <a:gridCol w="1128571"/>
                <a:gridCol w="1387204"/>
              </a:tblGrid>
              <a:tr h="653143">
                <a:tc>
                  <a:txBody>
                    <a:bodyPr/>
                    <a:lstStyle/>
                    <a:p>
                      <a:pPr algn="l" fontAlgn="b"/>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Percent</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Cumulative</a:t>
                      </a:r>
                      <a:endParaRPr lang="en-US" sz="2000" b="0" i="0" u="none" strike="noStrike" dirty="0">
                        <a:solidFill>
                          <a:srgbClr val="000000"/>
                        </a:solidFill>
                        <a:effectLst/>
                        <a:latin typeface="Calibri"/>
                      </a:endParaRPr>
                    </a:p>
                  </a:txBody>
                  <a:tcPr marL="9525" marR="9525" marT="9525" marB="0" anchor="ctr"/>
                </a:tc>
              </a:tr>
              <a:tr h="653143">
                <a:tc>
                  <a:txBody>
                    <a:bodyPr/>
                    <a:lstStyle/>
                    <a:p>
                      <a:pPr algn="l" fontAlgn="b"/>
                      <a:r>
                        <a:rPr lang="en-US" sz="2000" u="none" strike="noStrike" dirty="0">
                          <a:effectLst/>
                        </a:rPr>
                        <a:t>Friends</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19%</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19.23%</a:t>
                      </a:r>
                      <a:endParaRPr lang="en-US" sz="2000" b="0" i="0" u="none" strike="noStrike" dirty="0">
                        <a:solidFill>
                          <a:srgbClr val="000000"/>
                        </a:solidFill>
                        <a:effectLst/>
                        <a:latin typeface="Calibri"/>
                      </a:endParaRPr>
                    </a:p>
                  </a:txBody>
                  <a:tcPr marL="9525" marR="9525" marT="9525" marB="0" anchor="ctr"/>
                </a:tc>
              </a:tr>
              <a:tr h="653143">
                <a:tc>
                  <a:txBody>
                    <a:bodyPr/>
                    <a:lstStyle/>
                    <a:p>
                      <a:pPr algn="l" fontAlgn="b"/>
                      <a:r>
                        <a:rPr lang="en-US" sz="2000" u="none" strike="noStrike" dirty="0" smtClean="0">
                          <a:effectLst/>
                        </a:rPr>
                        <a:t>2</a:t>
                      </a:r>
                      <a:r>
                        <a:rPr lang="en-US" sz="2000" u="none" strike="noStrike" baseline="30000" dirty="0" smtClean="0">
                          <a:effectLst/>
                        </a:rPr>
                        <a:t>nd</a:t>
                      </a:r>
                      <a:r>
                        <a:rPr lang="en-US" sz="2000" u="none" strike="noStrike" dirty="0" smtClean="0">
                          <a:effectLst/>
                        </a:rPr>
                        <a:t> Degree</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19%</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38.46%</a:t>
                      </a:r>
                      <a:endParaRPr lang="en-US" sz="2000" b="0" i="0" u="none" strike="noStrike" dirty="0">
                        <a:solidFill>
                          <a:srgbClr val="000000"/>
                        </a:solidFill>
                        <a:effectLst/>
                        <a:latin typeface="Calibri"/>
                      </a:endParaRPr>
                    </a:p>
                  </a:txBody>
                  <a:tcPr marL="9525" marR="9525" marT="9525" marB="0" anchor="ctr"/>
                </a:tc>
              </a:tr>
              <a:tr h="653143">
                <a:tc>
                  <a:txBody>
                    <a:bodyPr/>
                    <a:lstStyle/>
                    <a:p>
                      <a:pPr algn="l" fontAlgn="b"/>
                      <a:r>
                        <a:rPr lang="en-US" sz="2000" u="none" strike="noStrike" dirty="0" smtClean="0">
                          <a:effectLst/>
                        </a:rPr>
                        <a:t>3</a:t>
                      </a:r>
                      <a:r>
                        <a:rPr lang="en-US" sz="2000" u="none" strike="noStrike" baseline="30000" dirty="0" smtClean="0">
                          <a:effectLst/>
                        </a:rPr>
                        <a:t>rd</a:t>
                      </a:r>
                      <a:r>
                        <a:rPr lang="en-US" sz="2000" u="none" strike="noStrike" dirty="0" smtClean="0">
                          <a:effectLst/>
                        </a:rPr>
                        <a:t> Degree</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15%</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dirty="0">
                          <a:effectLst/>
                        </a:rPr>
                        <a:t>53.85%</a:t>
                      </a:r>
                      <a:endParaRPr lang="en-US" sz="2000" b="0" i="0" u="none" strike="noStrike" dirty="0">
                        <a:solidFill>
                          <a:srgbClr val="000000"/>
                        </a:solidFill>
                        <a:effectLst/>
                        <a:latin typeface="Calibri"/>
                      </a:endParaRPr>
                    </a:p>
                  </a:txBody>
                  <a:tcPr marL="9525" marR="9525" marT="9525" marB="0" anchor="ctr"/>
                </a:tc>
              </a:tr>
              <a:tr h="653143">
                <a:tc>
                  <a:txBody>
                    <a:bodyPr/>
                    <a:lstStyle/>
                    <a:p>
                      <a:pPr algn="l" fontAlgn="b"/>
                      <a:r>
                        <a:rPr lang="en-US" sz="2000" u="none" strike="noStrike" dirty="0" smtClean="0">
                          <a:effectLst/>
                        </a:rPr>
                        <a:t>4</a:t>
                      </a:r>
                      <a:r>
                        <a:rPr lang="en-US" sz="2000" u="none" strike="noStrike" baseline="30000" dirty="0" smtClean="0">
                          <a:effectLst/>
                        </a:rPr>
                        <a:t>th</a:t>
                      </a:r>
                      <a:r>
                        <a:rPr lang="en-US" sz="2000" u="none" strike="noStrike" dirty="0" smtClean="0">
                          <a:effectLst/>
                        </a:rPr>
                        <a:t> Degree</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a:effectLst/>
                        </a:rPr>
                        <a:t>8%</a:t>
                      </a:r>
                      <a:endParaRPr lang="en-US" sz="2000" b="0" i="0" u="none" strike="noStrike">
                        <a:solidFill>
                          <a:srgbClr val="000000"/>
                        </a:solidFill>
                        <a:effectLst/>
                        <a:latin typeface="Calibri"/>
                      </a:endParaRPr>
                    </a:p>
                  </a:txBody>
                  <a:tcPr marL="9525" marR="9525" marT="9525" marB="0" anchor="ctr"/>
                </a:tc>
                <a:tc>
                  <a:txBody>
                    <a:bodyPr/>
                    <a:lstStyle/>
                    <a:p>
                      <a:pPr algn="r" fontAlgn="b"/>
                      <a:r>
                        <a:rPr lang="en-US" sz="2000" u="none" strike="noStrike" dirty="0">
                          <a:effectLst/>
                        </a:rPr>
                        <a:t>61.54%</a:t>
                      </a:r>
                      <a:endParaRPr lang="en-US" sz="2000" b="0" i="0" u="none" strike="noStrike" dirty="0">
                        <a:solidFill>
                          <a:srgbClr val="000000"/>
                        </a:solidFill>
                        <a:effectLst/>
                        <a:latin typeface="Calibri"/>
                      </a:endParaRPr>
                    </a:p>
                  </a:txBody>
                  <a:tcPr marL="9525" marR="9525" marT="9525" marB="0" anchor="ctr"/>
                </a:tc>
              </a:tr>
              <a:tr h="653143">
                <a:tc>
                  <a:txBody>
                    <a:bodyPr/>
                    <a:lstStyle/>
                    <a:p>
                      <a:pPr algn="l" fontAlgn="b"/>
                      <a:r>
                        <a:rPr lang="en-US" sz="2000" u="none" strike="noStrike" dirty="0" smtClean="0">
                          <a:effectLst/>
                        </a:rPr>
                        <a:t>5</a:t>
                      </a:r>
                      <a:r>
                        <a:rPr lang="en-US" sz="2000" u="none" strike="noStrike" baseline="30000" dirty="0" smtClean="0">
                          <a:effectLst/>
                        </a:rPr>
                        <a:t>th</a:t>
                      </a:r>
                      <a:r>
                        <a:rPr lang="en-US" sz="2000" u="none" strike="noStrike" dirty="0" smtClean="0">
                          <a:effectLst/>
                        </a:rPr>
                        <a:t> Degree</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a:effectLst/>
                        </a:rPr>
                        <a:t>2%</a:t>
                      </a:r>
                      <a:endParaRPr lang="en-US" sz="2000" b="0" i="0" u="none" strike="noStrike">
                        <a:solidFill>
                          <a:srgbClr val="000000"/>
                        </a:solidFill>
                        <a:effectLst/>
                        <a:latin typeface="Calibri"/>
                      </a:endParaRPr>
                    </a:p>
                  </a:txBody>
                  <a:tcPr marL="9525" marR="9525" marT="9525" marB="0" anchor="ctr"/>
                </a:tc>
                <a:tc>
                  <a:txBody>
                    <a:bodyPr/>
                    <a:lstStyle/>
                    <a:p>
                      <a:pPr algn="r" fontAlgn="b"/>
                      <a:r>
                        <a:rPr lang="en-US" sz="2000" u="none" strike="noStrike" dirty="0">
                          <a:effectLst/>
                        </a:rPr>
                        <a:t>63.85%</a:t>
                      </a:r>
                      <a:endParaRPr lang="en-US" sz="2000" b="0" i="0" u="none" strike="noStrike" dirty="0">
                        <a:solidFill>
                          <a:srgbClr val="000000"/>
                        </a:solidFill>
                        <a:effectLst/>
                        <a:latin typeface="Calibri"/>
                      </a:endParaRPr>
                    </a:p>
                  </a:txBody>
                  <a:tcPr marL="9525" marR="9525" marT="9525" marB="0" anchor="ctr"/>
                </a:tc>
              </a:tr>
              <a:tr h="653143">
                <a:tc>
                  <a:txBody>
                    <a:bodyPr/>
                    <a:lstStyle/>
                    <a:p>
                      <a:pPr algn="l" fontAlgn="b"/>
                      <a:r>
                        <a:rPr lang="en-US" sz="2000" u="none" strike="noStrike" dirty="0">
                          <a:effectLst/>
                        </a:rPr>
                        <a:t>More than </a:t>
                      </a:r>
                      <a:r>
                        <a:rPr lang="en-US" sz="2000" u="none" strike="noStrike" dirty="0" smtClean="0">
                          <a:effectLst/>
                        </a:rPr>
                        <a:t>5</a:t>
                      </a:r>
                      <a:r>
                        <a:rPr lang="en-US" sz="2000" u="none" strike="noStrike" baseline="30000" dirty="0" smtClean="0">
                          <a:effectLst/>
                        </a:rPr>
                        <a:t>th</a:t>
                      </a:r>
                      <a:endParaRPr lang="en-US" sz="2000" b="0" i="0" u="none" strike="noStrike" dirty="0">
                        <a:solidFill>
                          <a:srgbClr val="000000"/>
                        </a:solidFill>
                        <a:effectLst/>
                        <a:latin typeface="Calibri"/>
                      </a:endParaRPr>
                    </a:p>
                  </a:txBody>
                  <a:tcPr marL="9525" marR="9525" marT="9525" marB="0" anchor="ctr"/>
                </a:tc>
                <a:tc>
                  <a:txBody>
                    <a:bodyPr/>
                    <a:lstStyle/>
                    <a:p>
                      <a:pPr algn="r" fontAlgn="b"/>
                      <a:r>
                        <a:rPr lang="en-US" sz="2000" u="none" strike="noStrike">
                          <a:effectLst/>
                        </a:rPr>
                        <a:t>36%</a:t>
                      </a:r>
                      <a:endParaRPr lang="en-US" sz="2000" b="0" i="0" u="none" strike="noStrike">
                        <a:solidFill>
                          <a:srgbClr val="000000"/>
                        </a:solidFill>
                        <a:effectLst/>
                        <a:latin typeface="Calibri"/>
                      </a:endParaRPr>
                    </a:p>
                  </a:txBody>
                  <a:tcPr marL="9525" marR="9525" marT="9525" marB="0" anchor="ctr"/>
                </a:tc>
                <a:tc>
                  <a:txBody>
                    <a:bodyPr/>
                    <a:lstStyle/>
                    <a:p>
                      <a:pPr algn="r" fontAlgn="b"/>
                      <a:r>
                        <a:rPr lang="en-US" sz="2000" u="none" strike="noStrike" dirty="0">
                          <a:effectLst/>
                        </a:rPr>
                        <a:t>100.00%</a:t>
                      </a:r>
                      <a:endParaRPr lang="en-US" sz="20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95553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Connections</a:t>
            </a:r>
            <a:endParaRPr lang="en-US" dirty="0"/>
          </a:p>
        </p:txBody>
      </p:sp>
      <p:sp>
        <p:nvSpPr>
          <p:cNvPr id="3" name="Content Placeholder 2"/>
          <p:cNvSpPr>
            <a:spLocks noGrp="1"/>
          </p:cNvSpPr>
          <p:nvPr>
            <p:ph idx="1"/>
          </p:nvPr>
        </p:nvSpPr>
        <p:spPr>
          <a:xfrm>
            <a:off x="457200" y="1341437"/>
            <a:ext cx="8229600" cy="4525963"/>
          </a:xfrm>
        </p:spPr>
        <p:txBody>
          <a:bodyPr/>
          <a:lstStyle/>
          <a:p>
            <a:pPr marL="0" indent="0">
              <a:buNone/>
            </a:pPr>
            <a:r>
              <a:rPr lang="en-US" dirty="0" smtClean="0"/>
              <a:t>Individuals who </a:t>
            </a:r>
            <a:r>
              <a:rPr lang="en-US" dirty="0" smtClean="0"/>
              <a:t>arrived at </a:t>
            </a:r>
            <a:r>
              <a:rPr lang="en-US" dirty="0" smtClean="0"/>
              <a:t>the </a:t>
            </a:r>
            <a:r>
              <a:rPr lang="en-US" dirty="0" smtClean="0"/>
              <a:t>conference with more connections were less likely to be chosen by people they did not know before the conference.</a:t>
            </a:r>
            <a:endParaRPr lang="en-US" dirty="0"/>
          </a:p>
        </p:txBody>
      </p:sp>
      <p:pic>
        <p:nvPicPr>
          <p:cNvPr id="6146" name="Picture 2" descr="http://www.dynamiccounselingcenter.com/userfiles/945247/image/friends%20te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505200"/>
            <a:ext cx="4038600" cy="2695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8800" y="6550223"/>
            <a:ext cx="3429000" cy="307777"/>
          </a:xfrm>
          <a:prstGeom prst="rect">
            <a:avLst/>
          </a:prstGeom>
          <a:noFill/>
        </p:spPr>
        <p:txBody>
          <a:bodyPr wrap="square" rtlCol="0">
            <a:spAutoFit/>
          </a:bodyPr>
          <a:lstStyle/>
          <a:p>
            <a:pPr algn="r"/>
            <a:r>
              <a:rPr lang="en-US" sz="1400" dirty="0" smtClean="0"/>
              <a:t>Image: Dynamic Counseling Center</a:t>
            </a:r>
            <a:endParaRPr lang="en-US" sz="1400" dirty="0"/>
          </a:p>
        </p:txBody>
      </p:sp>
    </p:spTree>
    <p:extLst>
      <p:ext uri="{BB962C8B-B14F-4D97-AF65-F5344CB8AC3E}">
        <p14:creationId xmlns:p14="http://schemas.microsoft.com/office/powerpoint/2010/main" val="390574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Previous Friendships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1695" y="2320925"/>
            <a:ext cx="6960610" cy="3805237"/>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991" t="71858" r="89451" b="24786"/>
          <a:stretch/>
        </p:blipFill>
        <p:spPr>
          <a:xfrm>
            <a:off x="3844253" y="2083267"/>
            <a:ext cx="296741" cy="349541"/>
          </a:xfrm>
          <a:prstGeom prst="rect">
            <a:avLst/>
          </a:prstGeom>
        </p:spPr>
      </p:pic>
      <p:sp>
        <p:nvSpPr>
          <p:cNvPr id="7" name="TextBox 6"/>
          <p:cNvSpPr txBox="1"/>
          <p:nvPr/>
        </p:nvSpPr>
        <p:spPr>
          <a:xfrm>
            <a:off x="4242730" y="2083267"/>
            <a:ext cx="3070371" cy="369332"/>
          </a:xfrm>
          <a:prstGeom prst="rect">
            <a:avLst/>
          </a:prstGeom>
          <a:noFill/>
        </p:spPr>
        <p:txBody>
          <a:bodyPr wrap="square" rtlCol="0">
            <a:spAutoFit/>
          </a:bodyPr>
          <a:lstStyle/>
          <a:p>
            <a:r>
              <a:rPr lang="en-US" dirty="0" smtClean="0"/>
              <a:t>Most Connected at </a:t>
            </a:r>
            <a:r>
              <a:rPr lang="en-US" dirty="0" smtClean="0"/>
              <a:t>conference</a:t>
            </a:r>
            <a:endParaRPr lang="en-US" dirty="0"/>
          </a:p>
        </p:txBody>
      </p:sp>
      <p:sp>
        <p:nvSpPr>
          <p:cNvPr id="8" name="TextBox 7"/>
          <p:cNvSpPr txBox="1"/>
          <p:nvPr/>
        </p:nvSpPr>
        <p:spPr>
          <a:xfrm>
            <a:off x="3755473" y="2432808"/>
            <a:ext cx="3468848" cy="369332"/>
          </a:xfrm>
          <a:prstGeom prst="rect">
            <a:avLst/>
          </a:prstGeom>
          <a:noFill/>
        </p:spPr>
        <p:txBody>
          <a:bodyPr wrap="square" rtlCol="0">
            <a:spAutoFit/>
          </a:bodyPr>
          <a:lstStyle/>
          <a:p>
            <a:r>
              <a:rPr lang="en-US" dirty="0" smtClean="0"/>
              <a:t>Size - Influence</a:t>
            </a:r>
            <a:endParaRPr lang="en-US" dirty="0"/>
          </a:p>
        </p:txBody>
      </p:sp>
      <p:sp>
        <p:nvSpPr>
          <p:cNvPr id="9" name="Rectangle 8"/>
          <p:cNvSpPr/>
          <p:nvPr/>
        </p:nvSpPr>
        <p:spPr>
          <a:xfrm>
            <a:off x="457200" y="3782728"/>
            <a:ext cx="1929865" cy="269507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The most central individuals are highlighted in green</a:t>
            </a:r>
            <a:endParaRPr lang="en-US" dirty="0"/>
          </a:p>
        </p:txBody>
      </p:sp>
    </p:spTree>
    <p:extLst>
      <p:ext uri="{BB962C8B-B14F-4D97-AF65-F5344CB8AC3E}">
        <p14:creationId xmlns:p14="http://schemas.microsoft.com/office/powerpoint/2010/main" val="3800631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Previous Friendships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1695" y="2320925"/>
            <a:ext cx="6960610" cy="3805237"/>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991" t="71858" r="89451" b="24786"/>
          <a:stretch/>
        </p:blipFill>
        <p:spPr>
          <a:xfrm>
            <a:off x="3844253" y="2083267"/>
            <a:ext cx="296741" cy="349541"/>
          </a:xfrm>
          <a:prstGeom prst="rect">
            <a:avLst/>
          </a:prstGeom>
        </p:spPr>
      </p:pic>
      <p:sp>
        <p:nvSpPr>
          <p:cNvPr id="6" name="TextBox 5"/>
          <p:cNvSpPr txBox="1"/>
          <p:nvPr/>
        </p:nvSpPr>
        <p:spPr>
          <a:xfrm>
            <a:off x="4242730" y="2083267"/>
            <a:ext cx="3070371" cy="369332"/>
          </a:xfrm>
          <a:prstGeom prst="rect">
            <a:avLst/>
          </a:prstGeom>
          <a:noFill/>
        </p:spPr>
        <p:txBody>
          <a:bodyPr wrap="square" rtlCol="0">
            <a:spAutoFit/>
          </a:bodyPr>
          <a:lstStyle/>
          <a:p>
            <a:r>
              <a:rPr lang="en-US" dirty="0" smtClean="0"/>
              <a:t>Most Connected at </a:t>
            </a:r>
            <a:r>
              <a:rPr lang="en-US" dirty="0" smtClean="0"/>
              <a:t>conference</a:t>
            </a:r>
            <a:endParaRPr lang="en-US" dirty="0"/>
          </a:p>
        </p:txBody>
      </p:sp>
      <p:sp>
        <p:nvSpPr>
          <p:cNvPr id="7" name="TextBox 6"/>
          <p:cNvSpPr txBox="1"/>
          <p:nvPr/>
        </p:nvSpPr>
        <p:spPr>
          <a:xfrm>
            <a:off x="3755473" y="2432808"/>
            <a:ext cx="3468848" cy="369332"/>
          </a:xfrm>
          <a:prstGeom prst="rect">
            <a:avLst/>
          </a:prstGeom>
          <a:noFill/>
        </p:spPr>
        <p:txBody>
          <a:bodyPr wrap="square" rtlCol="0">
            <a:spAutoFit/>
          </a:bodyPr>
          <a:lstStyle/>
          <a:p>
            <a:r>
              <a:rPr lang="en-US" dirty="0" smtClean="0"/>
              <a:t>Size – Previous Connections</a:t>
            </a:r>
            <a:endParaRPr lang="en-US" dirty="0"/>
          </a:p>
        </p:txBody>
      </p:sp>
      <p:sp>
        <p:nvSpPr>
          <p:cNvPr id="8" name="Rectangle 7"/>
          <p:cNvSpPr/>
          <p:nvPr/>
        </p:nvSpPr>
        <p:spPr>
          <a:xfrm>
            <a:off x="457200" y="3782728"/>
            <a:ext cx="1929865" cy="269507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While central at the conference, they </a:t>
            </a:r>
            <a:r>
              <a:rPr lang="en-US" dirty="0" smtClean="0"/>
              <a:t>entered knowing fewer individuals</a:t>
            </a:r>
            <a:endParaRPr lang="en-US" dirty="0"/>
          </a:p>
        </p:txBody>
      </p:sp>
    </p:spTree>
    <p:extLst>
      <p:ext uri="{BB962C8B-B14F-4D97-AF65-F5344CB8AC3E}">
        <p14:creationId xmlns:p14="http://schemas.microsoft.com/office/powerpoint/2010/main" val="93458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TotalTime>
  <Words>934</Words>
  <Application>Microsoft Office PowerPoint</Application>
  <PresentationFormat>On-screen Show (4:3)</PresentationFormat>
  <Paragraphs>111</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International Conference creating Global Connections</vt:lpstr>
      <vt:lpstr>Project Summary</vt:lpstr>
      <vt:lpstr>Project Summary</vt:lpstr>
      <vt:lpstr>Estimating Conference Interaction</vt:lpstr>
      <vt:lpstr>Degrees In a Network</vt:lpstr>
      <vt:lpstr>Impact of Prior Friendships</vt:lpstr>
      <vt:lpstr>Prior Connections</vt:lpstr>
      <vt:lpstr>Impact of Previous Friendships</vt:lpstr>
      <vt:lpstr>Impact of Previous Friendships</vt:lpstr>
      <vt:lpstr>Impact of Previous Friendships</vt:lpstr>
      <vt:lpstr>Impact of Previous Friendships</vt:lpstr>
      <vt:lpstr>Impact of Previous Friendships</vt:lpstr>
      <vt:lpstr>African Participants Less Connected</vt:lpstr>
      <vt:lpstr>Regional Considerations</vt:lpstr>
      <vt:lpstr>Family Size Matters</vt:lpstr>
      <vt:lpstr>Main Findings</vt:lpstr>
      <vt:lpstr>Recommendations</vt:lpstr>
      <vt:lpstr>Limitations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Conference creating Global Connections</dc:title>
  <dc:creator>drdave4394</dc:creator>
  <cp:lastModifiedBy>drdave4394</cp:lastModifiedBy>
  <cp:revision>10</cp:revision>
  <dcterms:created xsi:type="dcterms:W3CDTF">2017-01-08T01:23:05Z</dcterms:created>
  <dcterms:modified xsi:type="dcterms:W3CDTF">2017-01-09T03:06:59Z</dcterms:modified>
</cp:coreProperties>
</file>